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2"/>
  </p:notesMasterIdLst>
  <p:sldIdLst>
    <p:sldId id="257" r:id="rId2"/>
    <p:sldId id="258" r:id="rId3"/>
    <p:sldId id="260" r:id="rId4"/>
    <p:sldId id="261" r:id="rId5"/>
    <p:sldId id="262" r:id="rId6"/>
    <p:sldId id="263" r:id="rId7"/>
    <p:sldId id="278" r:id="rId8"/>
    <p:sldId id="264" r:id="rId9"/>
    <p:sldId id="265" r:id="rId10"/>
    <p:sldId id="266" r:id="rId11"/>
    <p:sldId id="279" r:id="rId12"/>
    <p:sldId id="281" r:id="rId13"/>
    <p:sldId id="268" r:id="rId14"/>
    <p:sldId id="269" r:id="rId15"/>
    <p:sldId id="280" r:id="rId16"/>
    <p:sldId id="282" r:id="rId17"/>
    <p:sldId id="272" r:id="rId18"/>
    <p:sldId id="273" r:id="rId19"/>
    <p:sldId id="276" r:id="rId20"/>
    <p:sldId id="277" r:id="rId21"/>
  </p:sldIdLst>
  <p:sldSz cx="9144000" cy="5143500" type="screen16x9"/>
  <p:notesSz cx="6858000" cy="9144000"/>
  <p:embeddedFontLst>
    <p:embeddedFont>
      <p:font typeface="Balsamiq Sans" panose="020B0604020202020204" charset="-52"/>
      <p:regular r:id="rId23"/>
      <p:bold r:id="rId24"/>
      <p:italic r:id="rId25"/>
      <p:boldItalic r:id="rId26"/>
    </p:embeddedFont>
    <p:embeddedFont>
      <p:font typeface="Nunito Sans" pitchFamily="2" charset="-52"/>
      <p:regular r:id="rId27"/>
      <p:bold r:id="rId28"/>
      <p:italic r:id="rId29"/>
      <p:boldItalic r:id="rId30"/>
    </p:embeddedFont>
    <p:embeddedFont>
      <p:font typeface="Nunito Sans SemiBold" pitchFamily="2" charset="-52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SLIDES_API118525595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SLIDES_API118525595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SLIDES_API118525595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SLIDES_API118525595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SLIDES_API118525595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SLIDES_API118525595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95908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SLIDES_API118525595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SLIDES_API118525595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82196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SLIDES_API118525595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SLIDES_API118525595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SLIDES_API1185255950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SLIDES_API1185255950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SLIDES_API118525595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SLIDES_API118525595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91713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SLIDES_API118525595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SLIDES_API118525595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0399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SLIDES_API1185255950_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SLIDES_API1185255950_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SLIDES_API1185255950_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SLIDES_API1185255950_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SLIDES_API118525595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SLIDES_API118525595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SLIDES_API118525595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SLIDES_API118525595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SLIDES_API1185255950_1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SLIDES_API1185255950_1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SLIDES_API118525595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SLIDES_API118525595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SLIDES_API118525595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SLIDES_API118525595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SLIDES_API118525595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SLIDES_API118525595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SLIDES_API118525595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SLIDES_API118525595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SLIDES_API118525595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SLIDES_API118525595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34511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SLIDES_API118525595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SLIDES_API118525595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SLIDES_API118525595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SLIDES_API118525595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9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9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0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400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3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49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49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5244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/>
        </p:nvSpPr>
        <p:spPr>
          <a:xfrm>
            <a:off x="996175" y="2421250"/>
            <a:ext cx="7151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 dirty="0">
                <a:solidFill>
                  <a:schemeClr val="lt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Презентация о влиянии ИИ на учебный процесс студентов-программистов.</a:t>
            </a:r>
            <a:endParaRPr sz="1900" dirty="0">
              <a:solidFill>
                <a:schemeClr val="lt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06" name="Google Shape;106;p26"/>
          <p:cNvSpPr txBox="1"/>
          <p:nvPr/>
        </p:nvSpPr>
        <p:spPr>
          <a:xfrm>
            <a:off x="1004675" y="1309650"/>
            <a:ext cx="71517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Как мы, студенты-программисты, используем ИИ в обучении</a:t>
            </a:r>
            <a:endParaRPr sz="2000" b="1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" name="Google Shape;106;p26">
            <a:extLst>
              <a:ext uri="{FF2B5EF4-FFF2-40B4-BE49-F238E27FC236}">
                <a16:creationId xmlns:a16="http://schemas.microsoft.com/office/drawing/2014/main" id="{15A9D9E5-77DA-493D-AF98-D151286CEA85}"/>
              </a:ext>
            </a:extLst>
          </p:cNvPr>
          <p:cNvSpPr txBox="1"/>
          <p:nvPr/>
        </p:nvSpPr>
        <p:spPr>
          <a:xfrm>
            <a:off x="7531859" y="4423245"/>
            <a:ext cx="1612141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Чернов Н.С.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Ибрагимов Д.Д</a:t>
            </a:r>
            <a:endParaRPr b="1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5244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/>
        </p:nvSpPr>
        <p:spPr>
          <a:xfrm>
            <a:off x="830500" y="1840055"/>
            <a:ext cx="4319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Быстрый поиск релевантных статей и исследований</a:t>
            </a:r>
            <a:endParaRPr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01" name="Google Shape;201;p35"/>
          <p:cNvSpPr txBox="1"/>
          <p:nvPr/>
        </p:nvSpPr>
        <p:spPr>
          <a:xfrm>
            <a:off x="830150" y="2835030"/>
            <a:ext cx="4319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lt1"/>
                </a:solidFill>
              </a:rPr>
              <a:t>Сбор и анализ данных</a:t>
            </a:r>
            <a:endParaRPr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202" name="Google Shape;202;p3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636" r="16629"/>
          <a:stretch/>
        </p:blipFill>
        <p:spPr>
          <a:xfrm>
            <a:off x="5820700" y="318625"/>
            <a:ext cx="2966700" cy="4445700"/>
          </a:xfrm>
          <a:prstGeom prst="roundRect">
            <a:avLst>
              <a:gd name="adj" fmla="val 397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3" name="Google Shape;203;p35"/>
          <p:cNvSpPr/>
          <p:nvPr/>
        </p:nvSpPr>
        <p:spPr>
          <a:xfrm>
            <a:off x="552200" y="1946355"/>
            <a:ext cx="170100" cy="170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5"/>
          <p:cNvSpPr/>
          <p:nvPr/>
        </p:nvSpPr>
        <p:spPr>
          <a:xfrm>
            <a:off x="551900" y="2962105"/>
            <a:ext cx="170100" cy="170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5"/>
          <p:cNvSpPr txBox="1"/>
          <p:nvPr/>
        </p:nvSpPr>
        <p:spPr>
          <a:xfrm>
            <a:off x="455750" y="537280"/>
            <a:ext cx="4693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Поиск информации и проведение исследований</a:t>
            </a:r>
            <a:endParaRPr sz="2000" b="1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" name="Google Shape;201;p35">
            <a:extLst>
              <a:ext uri="{FF2B5EF4-FFF2-40B4-BE49-F238E27FC236}">
                <a16:creationId xmlns:a16="http://schemas.microsoft.com/office/drawing/2014/main" id="{739D791C-85E1-483D-BAAA-6A3E0E562A6D}"/>
              </a:ext>
            </a:extLst>
          </p:cNvPr>
          <p:cNvSpPr txBox="1"/>
          <p:nvPr/>
        </p:nvSpPr>
        <p:spPr>
          <a:xfrm>
            <a:off x="830150" y="3769155"/>
            <a:ext cx="4319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lt1"/>
                </a:solidFill>
              </a:rPr>
              <a:t>Формирование библиографий и обзор литературы</a:t>
            </a:r>
            <a:endParaRPr lang="ru-RU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" name="Google Shape;204;p35">
            <a:extLst>
              <a:ext uri="{FF2B5EF4-FFF2-40B4-BE49-F238E27FC236}">
                <a16:creationId xmlns:a16="http://schemas.microsoft.com/office/drawing/2014/main" id="{CC27B1E3-F392-49F4-8767-FCA1CF2CC144}"/>
              </a:ext>
            </a:extLst>
          </p:cNvPr>
          <p:cNvSpPr/>
          <p:nvPr/>
        </p:nvSpPr>
        <p:spPr>
          <a:xfrm>
            <a:off x="551900" y="3896230"/>
            <a:ext cx="170100" cy="170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625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69;p32">
            <a:extLst>
              <a:ext uri="{FF2B5EF4-FFF2-40B4-BE49-F238E27FC236}">
                <a16:creationId xmlns:a16="http://schemas.microsoft.com/office/drawing/2014/main" id="{D72B2852-09DC-48DF-BC84-A7C696824F52}"/>
              </a:ext>
            </a:extLst>
          </p:cNvPr>
          <p:cNvSpPr/>
          <p:nvPr/>
        </p:nvSpPr>
        <p:spPr>
          <a:xfrm>
            <a:off x="-37" y="2443797"/>
            <a:ext cx="9144075" cy="255906"/>
          </a:xfrm>
          <a:prstGeom prst="rect">
            <a:avLst/>
          </a:prstGeom>
          <a:solidFill>
            <a:srgbClr val="E9E4D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72;p32">
            <a:extLst>
              <a:ext uri="{FF2B5EF4-FFF2-40B4-BE49-F238E27FC236}">
                <a16:creationId xmlns:a16="http://schemas.microsoft.com/office/drawing/2014/main" id="{D7A96CE8-B6EC-4144-80A3-099FBE872733}"/>
              </a:ext>
            </a:extLst>
          </p:cNvPr>
          <p:cNvSpPr txBox="1"/>
          <p:nvPr/>
        </p:nvSpPr>
        <p:spPr>
          <a:xfrm>
            <a:off x="2176889" y="184421"/>
            <a:ext cx="4790221" cy="523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Как помогает </a:t>
            </a:r>
            <a:r>
              <a:rPr lang="en-US" sz="2400" b="1" dirty="0" err="1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DeepSeek</a:t>
            </a:r>
            <a:endParaRPr sz="2400" b="1" dirty="0">
              <a:solidFill>
                <a:schemeClr val="bg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" name="Google Shape;172;p32">
            <a:extLst>
              <a:ext uri="{FF2B5EF4-FFF2-40B4-BE49-F238E27FC236}">
                <a16:creationId xmlns:a16="http://schemas.microsoft.com/office/drawing/2014/main" id="{DC9B2426-429A-480F-A462-AF2EF9813354}"/>
              </a:ext>
            </a:extLst>
          </p:cNvPr>
          <p:cNvSpPr txBox="1"/>
          <p:nvPr/>
        </p:nvSpPr>
        <p:spPr>
          <a:xfrm>
            <a:off x="408250" y="830488"/>
            <a:ext cx="8326273" cy="523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Объяснение сложной темы</a:t>
            </a:r>
            <a:endParaRPr sz="2000" b="1" dirty="0">
              <a:solidFill>
                <a:schemeClr val="bg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4E3C62C-CE27-4374-9654-D36D8B0F8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520" y="1386890"/>
            <a:ext cx="3877731" cy="36009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FF45F23-CBB9-4A3F-8632-76725B4DD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250" y="1869630"/>
            <a:ext cx="3877731" cy="219375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D5EEF1B-6B03-42FF-A4F3-6DA81B1E5E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8021" y="1869630"/>
            <a:ext cx="3887246" cy="253428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3623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-37" y="0"/>
            <a:ext cx="9144000" cy="5143625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69;p32">
            <a:extLst>
              <a:ext uri="{FF2B5EF4-FFF2-40B4-BE49-F238E27FC236}">
                <a16:creationId xmlns:a16="http://schemas.microsoft.com/office/drawing/2014/main" id="{D72B2852-09DC-48DF-BC84-A7C696824F52}"/>
              </a:ext>
            </a:extLst>
          </p:cNvPr>
          <p:cNvSpPr/>
          <p:nvPr/>
        </p:nvSpPr>
        <p:spPr>
          <a:xfrm>
            <a:off x="-37" y="2443797"/>
            <a:ext cx="9144075" cy="255906"/>
          </a:xfrm>
          <a:prstGeom prst="rect">
            <a:avLst/>
          </a:prstGeom>
          <a:solidFill>
            <a:srgbClr val="E9E4D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72;p32">
            <a:extLst>
              <a:ext uri="{FF2B5EF4-FFF2-40B4-BE49-F238E27FC236}">
                <a16:creationId xmlns:a16="http://schemas.microsoft.com/office/drawing/2014/main" id="{D7A96CE8-B6EC-4144-80A3-099FBE872733}"/>
              </a:ext>
            </a:extLst>
          </p:cNvPr>
          <p:cNvSpPr txBox="1"/>
          <p:nvPr/>
        </p:nvSpPr>
        <p:spPr>
          <a:xfrm>
            <a:off x="2176889" y="184421"/>
            <a:ext cx="4790221" cy="523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Как помогает </a:t>
            </a:r>
            <a:r>
              <a:rPr lang="en-US" sz="2400" b="1" dirty="0" err="1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DeepSeek</a:t>
            </a:r>
            <a:endParaRPr sz="2400" b="1" dirty="0">
              <a:solidFill>
                <a:schemeClr val="bg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" name="Google Shape;172;p32">
            <a:extLst>
              <a:ext uri="{FF2B5EF4-FFF2-40B4-BE49-F238E27FC236}">
                <a16:creationId xmlns:a16="http://schemas.microsoft.com/office/drawing/2014/main" id="{DC9B2426-429A-480F-A462-AF2EF9813354}"/>
              </a:ext>
            </a:extLst>
          </p:cNvPr>
          <p:cNvSpPr txBox="1"/>
          <p:nvPr/>
        </p:nvSpPr>
        <p:spPr>
          <a:xfrm>
            <a:off x="408250" y="830488"/>
            <a:ext cx="8327500" cy="523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Поиск ошибок в коде</a:t>
            </a:r>
            <a:endParaRPr sz="2000" b="1" dirty="0">
              <a:solidFill>
                <a:schemeClr val="bg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F6ABEC-6CCE-4126-8EE6-0E0262B67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27" y="1415078"/>
            <a:ext cx="3899981" cy="2313343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A75A3B2-775B-4986-990F-5543228D0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8892" y="2184091"/>
            <a:ext cx="3899981" cy="77796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60464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/>
          <p:nvPr/>
        </p:nvSpPr>
        <p:spPr>
          <a:xfrm>
            <a:off x="7413900" y="0"/>
            <a:ext cx="17301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7"/>
          <p:cNvSpPr/>
          <p:nvPr/>
        </p:nvSpPr>
        <p:spPr>
          <a:xfrm>
            <a:off x="4485275" y="802775"/>
            <a:ext cx="3930600" cy="30567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1" name="Google Shape;221;p37"/>
          <p:cNvCxnSpPr/>
          <p:nvPr/>
        </p:nvCxnSpPr>
        <p:spPr>
          <a:xfrm>
            <a:off x="893300" y="35925"/>
            <a:ext cx="0" cy="50673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2" name="Google Shape;222;p37"/>
          <p:cNvSpPr/>
          <p:nvPr/>
        </p:nvSpPr>
        <p:spPr>
          <a:xfrm>
            <a:off x="775700" y="923815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7"/>
          <p:cNvSpPr/>
          <p:nvPr/>
        </p:nvSpPr>
        <p:spPr>
          <a:xfrm>
            <a:off x="775700" y="2355906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7"/>
          <p:cNvSpPr txBox="1"/>
          <p:nvPr/>
        </p:nvSpPr>
        <p:spPr>
          <a:xfrm>
            <a:off x="1194175" y="805775"/>
            <a:ext cx="3099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latin typeface="Nunito Sans"/>
                <a:ea typeface="Nunito Sans"/>
                <a:cs typeface="Nunito Sans"/>
                <a:sym typeface="Nunito Sans"/>
              </a:rPr>
              <a:t>Мозговой штурм с ИИ</a:t>
            </a:r>
            <a:endParaRPr sz="1800" b="1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25" name="Google Shape;225;p37"/>
          <p:cNvSpPr txBox="1"/>
          <p:nvPr/>
        </p:nvSpPr>
        <p:spPr>
          <a:xfrm>
            <a:off x="1189300" y="2237866"/>
            <a:ext cx="30996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b="1" dirty="0">
                <a:latin typeface="Nunito Sans"/>
                <a:ea typeface="Nunito Sans"/>
                <a:cs typeface="Nunito Sans"/>
                <a:sym typeface="Nunito Sans"/>
              </a:rPr>
              <a:t>Генерация новых концепций и решений</a:t>
            </a:r>
            <a:endParaRPr sz="1700" b="1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26" name="Google Shape;226;p37"/>
          <p:cNvSpPr txBox="1"/>
          <p:nvPr/>
        </p:nvSpPr>
        <p:spPr>
          <a:xfrm>
            <a:off x="4950575" y="1468875"/>
            <a:ext cx="30000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Генерация идей для проектов</a:t>
            </a:r>
            <a:endParaRPr sz="20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" name="Google Shape;223;p37">
            <a:extLst>
              <a:ext uri="{FF2B5EF4-FFF2-40B4-BE49-F238E27FC236}">
                <a16:creationId xmlns:a16="http://schemas.microsoft.com/office/drawing/2014/main" id="{34DBC832-763A-46FA-979C-07322141471D}"/>
              </a:ext>
            </a:extLst>
          </p:cNvPr>
          <p:cNvSpPr/>
          <p:nvPr/>
        </p:nvSpPr>
        <p:spPr>
          <a:xfrm>
            <a:off x="775700" y="3897290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225;p37">
            <a:extLst>
              <a:ext uri="{FF2B5EF4-FFF2-40B4-BE49-F238E27FC236}">
                <a16:creationId xmlns:a16="http://schemas.microsoft.com/office/drawing/2014/main" id="{92C8038A-9FA8-4617-A960-062948561451}"/>
              </a:ext>
            </a:extLst>
          </p:cNvPr>
          <p:cNvSpPr txBox="1"/>
          <p:nvPr/>
        </p:nvSpPr>
        <p:spPr>
          <a:xfrm>
            <a:off x="1189300" y="3779250"/>
            <a:ext cx="30996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b="1" dirty="0">
                <a:latin typeface="Nunito Sans"/>
                <a:ea typeface="Nunito Sans"/>
                <a:cs typeface="Nunito Sans"/>
                <a:sym typeface="Nunito Sans"/>
              </a:rPr>
              <a:t>Адаптация идей под конкретные задачи</a:t>
            </a:r>
            <a:endParaRPr sz="1700" b="1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8"/>
          <p:cNvSpPr/>
          <p:nvPr/>
        </p:nvSpPr>
        <p:spPr>
          <a:xfrm>
            <a:off x="0" y="4334825"/>
            <a:ext cx="9144000" cy="8088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8"/>
          <p:cNvSpPr/>
          <p:nvPr/>
        </p:nvSpPr>
        <p:spPr>
          <a:xfrm>
            <a:off x="4137375" y="25"/>
            <a:ext cx="5006700" cy="5143500"/>
          </a:xfrm>
          <a:prstGeom prst="rect">
            <a:avLst/>
          </a:prstGeom>
          <a:solidFill>
            <a:srgbClr val="E9E4D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3" name="Google Shape;233;p38"/>
          <p:cNvPicPr preferRelativeResize="0"/>
          <p:nvPr/>
        </p:nvPicPr>
        <p:blipFill rotWithShape="1">
          <a:blip r:embed="rId3">
            <a:alphaModFix/>
          </a:blip>
          <a:srcRect l="13438" r="13445"/>
          <a:stretch/>
        </p:blipFill>
        <p:spPr>
          <a:xfrm>
            <a:off x="930475" y="432826"/>
            <a:ext cx="2454300" cy="3356700"/>
          </a:xfrm>
          <a:prstGeom prst="roundRect">
            <a:avLst>
              <a:gd name="adj" fmla="val 15694"/>
            </a:avLst>
          </a:prstGeom>
          <a:noFill/>
          <a:ln>
            <a:noFill/>
          </a:ln>
        </p:spPr>
      </p:pic>
      <p:sp>
        <p:nvSpPr>
          <p:cNvPr id="234" name="Google Shape;234;p38"/>
          <p:cNvSpPr txBox="1"/>
          <p:nvPr/>
        </p:nvSpPr>
        <p:spPr>
          <a:xfrm>
            <a:off x="4522905" y="1466225"/>
            <a:ext cx="4128000" cy="26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ИИ помогает создавать графики и диаграммы, улучшая восприятие сложных данных.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Автоматизированное создание визуализаций.</a:t>
            </a:r>
            <a:endParaRPr sz="1800"/>
          </a:p>
        </p:txBody>
      </p:sp>
      <p:sp>
        <p:nvSpPr>
          <p:cNvPr id="235" name="Google Shape;235;p38"/>
          <p:cNvSpPr txBox="1"/>
          <p:nvPr/>
        </p:nvSpPr>
        <p:spPr>
          <a:xfrm>
            <a:off x="4572000" y="310300"/>
            <a:ext cx="40788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Визуализация данных с помощью ИИ</a:t>
            </a:r>
            <a:endParaRPr sz="2000" b="1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625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69;p32">
            <a:extLst>
              <a:ext uri="{FF2B5EF4-FFF2-40B4-BE49-F238E27FC236}">
                <a16:creationId xmlns:a16="http://schemas.microsoft.com/office/drawing/2014/main" id="{D72B2852-09DC-48DF-BC84-A7C696824F52}"/>
              </a:ext>
            </a:extLst>
          </p:cNvPr>
          <p:cNvSpPr/>
          <p:nvPr/>
        </p:nvSpPr>
        <p:spPr>
          <a:xfrm>
            <a:off x="-37" y="2443797"/>
            <a:ext cx="9144075" cy="255906"/>
          </a:xfrm>
          <a:prstGeom prst="rect">
            <a:avLst/>
          </a:prstGeom>
          <a:solidFill>
            <a:srgbClr val="E9E4D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72;p32">
            <a:extLst>
              <a:ext uri="{FF2B5EF4-FFF2-40B4-BE49-F238E27FC236}">
                <a16:creationId xmlns:a16="http://schemas.microsoft.com/office/drawing/2014/main" id="{D7A96CE8-B6EC-4144-80A3-099FBE872733}"/>
              </a:ext>
            </a:extLst>
          </p:cNvPr>
          <p:cNvSpPr txBox="1"/>
          <p:nvPr/>
        </p:nvSpPr>
        <p:spPr>
          <a:xfrm>
            <a:off x="2176889" y="122611"/>
            <a:ext cx="4790221" cy="523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Построение </a:t>
            </a:r>
            <a:r>
              <a:rPr lang="en-US" sz="24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ER-</a:t>
            </a:r>
            <a:r>
              <a:rPr lang="ru-RU" sz="24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диаграммы при помощи </a:t>
            </a:r>
            <a:r>
              <a:rPr lang="en-US" sz="2400" b="1" dirty="0" err="1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DeepSeek</a:t>
            </a:r>
            <a:endParaRPr sz="2400" b="1" dirty="0">
              <a:solidFill>
                <a:schemeClr val="bg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07CDF44-7904-4F8C-B881-40D2C56D1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074" y="1755892"/>
            <a:ext cx="4681772" cy="3199816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6" name="Google Shape;172;p32">
            <a:extLst>
              <a:ext uri="{FF2B5EF4-FFF2-40B4-BE49-F238E27FC236}">
                <a16:creationId xmlns:a16="http://schemas.microsoft.com/office/drawing/2014/main" id="{CB1F2B55-D8CF-4715-AF69-36735F032770}"/>
              </a:ext>
            </a:extLst>
          </p:cNvPr>
          <p:cNvSpPr txBox="1"/>
          <p:nvPr/>
        </p:nvSpPr>
        <p:spPr>
          <a:xfrm>
            <a:off x="425074" y="1197105"/>
            <a:ext cx="4681772" cy="523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Ответ от ИИ</a:t>
            </a:r>
            <a:endParaRPr sz="2000" b="1" dirty="0">
              <a:solidFill>
                <a:schemeClr val="bg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0B78435-F21F-4D7F-A8A3-A4C772C0C8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9493" y="1720220"/>
            <a:ext cx="1115234" cy="320680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8" name="Google Shape;172;p32">
            <a:extLst>
              <a:ext uri="{FF2B5EF4-FFF2-40B4-BE49-F238E27FC236}">
                <a16:creationId xmlns:a16="http://schemas.microsoft.com/office/drawing/2014/main" id="{AB984771-BC07-4189-8B22-89C0699F26FB}"/>
              </a:ext>
            </a:extLst>
          </p:cNvPr>
          <p:cNvSpPr txBox="1"/>
          <p:nvPr/>
        </p:nvSpPr>
        <p:spPr>
          <a:xfrm>
            <a:off x="6220886" y="1232777"/>
            <a:ext cx="1492447" cy="487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Результат</a:t>
            </a:r>
            <a:endParaRPr sz="2000" b="1" dirty="0">
              <a:solidFill>
                <a:schemeClr val="bg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73981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625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69;p32">
            <a:extLst>
              <a:ext uri="{FF2B5EF4-FFF2-40B4-BE49-F238E27FC236}">
                <a16:creationId xmlns:a16="http://schemas.microsoft.com/office/drawing/2014/main" id="{D72B2852-09DC-48DF-BC84-A7C696824F52}"/>
              </a:ext>
            </a:extLst>
          </p:cNvPr>
          <p:cNvSpPr/>
          <p:nvPr/>
        </p:nvSpPr>
        <p:spPr>
          <a:xfrm>
            <a:off x="-37" y="2443797"/>
            <a:ext cx="9144075" cy="255906"/>
          </a:xfrm>
          <a:prstGeom prst="rect">
            <a:avLst/>
          </a:prstGeom>
          <a:solidFill>
            <a:srgbClr val="E9E4D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72;p32">
            <a:extLst>
              <a:ext uri="{FF2B5EF4-FFF2-40B4-BE49-F238E27FC236}">
                <a16:creationId xmlns:a16="http://schemas.microsoft.com/office/drawing/2014/main" id="{D7A96CE8-B6EC-4144-80A3-099FBE872733}"/>
              </a:ext>
            </a:extLst>
          </p:cNvPr>
          <p:cNvSpPr txBox="1"/>
          <p:nvPr/>
        </p:nvSpPr>
        <p:spPr>
          <a:xfrm>
            <a:off x="2176889" y="122611"/>
            <a:ext cx="4790221" cy="523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Визуализация бинарного поиска при помощи </a:t>
            </a:r>
            <a:r>
              <a:rPr lang="en-US" sz="2400" b="1" dirty="0" err="1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ChatGPT</a:t>
            </a:r>
            <a:endParaRPr sz="2400" b="1" dirty="0">
              <a:solidFill>
                <a:schemeClr val="bg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" name="Google Shape;172;p32">
            <a:extLst>
              <a:ext uri="{FF2B5EF4-FFF2-40B4-BE49-F238E27FC236}">
                <a16:creationId xmlns:a16="http://schemas.microsoft.com/office/drawing/2014/main" id="{CB1F2B55-D8CF-4715-AF69-36735F032770}"/>
              </a:ext>
            </a:extLst>
          </p:cNvPr>
          <p:cNvSpPr txBox="1"/>
          <p:nvPr/>
        </p:nvSpPr>
        <p:spPr>
          <a:xfrm>
            <a:off x="425074" y="1197105"/>
            <a:ext cx="8293852" cy="523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Ответ от ИИ</a:t>
            </a:r>
            <a:endParaRPr sz="2000" b="1" dirty="0">
              <a:solidFill>
                <a:schemeClr val="bg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3436267-3DD7-4C2B-815C-E8695505F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074" y="2280232"/>
            <a:ext cx="3804064" cy="583035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1EC021D-E227-4D3D-92AB-3A2C56E2C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729" y="1720220"/>
            <a:ext cx="3138761" cy="326541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7747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1"/>
          <p:cNvSpPr/>
          <p:nvPr/>
        </p:nvSpPr>
        <p:spPr>
          <a:xfrm>
            <a:off x="7413900" y="0"/>
            <a:ext cx="17301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41"/>
          <p:cNvSpPr/>
          <p:nvPr/>
        </p:nvSpPr>
        <p:spPr>
          <a:xfrm>
            <a:off x="4485275" y="802775"/>
            <a:ext cx="3930600" cy="30567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3" name="Google Shape;263;p41"/>
          <p:cNvCxnSpPr/>
          <p:nvPr/>
        </p:nvCxnSpPr>
        <p:spPr>
          <a:xfrm>
            <a:off x="893300" y="35925"/>
            <a:ext cx="0" cy="50673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4" name="Google Shape;264;p41"/>
          <p:cNvSpPr/>
          <p:nvPr/>
        </p:nvSpPr>
        <p:spPr>
          <a:xfrm>
            <a:off x="775700" y="702835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41"/>
          <p:cNvSpPr/>
          <p:nvPr/>
        </p:nvSpPr>
        <p:spPr>
          <a:xfrm>
            <a:off x="775700" y="2329910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41"/>
          <p:cNvSpPr txBox="1"/>
          <p:nvPr/>
        </p:nvSpPr>
        <p:spPr>
          <a:xfrm>
            <a:off x="1194175" y="584795"/>
            <a:ext cx="3099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latin typeface="Nunito Sans"/>
                <a:ea typeface="Nunito Sans"/>
                <a:cs typeface="Nunito Sans"/>
                <a:sym typeface="Nunito Sans"/>
              </a:rPr>
              <a:t>Экономия времени на рутинных задачах</a:t>
            </a:r>
            <a:endParaRPr sz="1800" b="1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67" name="Google Shape;267;p41"/>
          <p:cNvSpPr txBox="1"/>
          <p:nvPr/>
        </p:nvSpPr>
        <p:spPr>
          <a:xfrm>
            <a:off x="1189300" y="2211870"/>
            <a:ext cx="30996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b="1" dirty="0">
                <a:latin typeface="Nunito Sans"/>
                <a:ea typeface="Nunito Sans"/>
                <a:cs typeface="Nunito Sans"/>
                <a:sym typeface="Nunito Sans"/>
              </a:rPr>
              <a:t>Повышение качества и точности выполнения заданий</a:t>
            </a:r>
            <a:endParaRPr sz="1700" b="1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68" name="Google Shape;268;p41"/>
          <p:cNvSpPr txBox="1"/>
          <p:nvPr/>
        </p:nvSpPr>
        <p:spPr>
          <a:xfrm>
            <a:off x="4950575" y="1468875"/>
            <a:ext cx="30000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Преимущества использования ИИ</a:t>
            </a:r>
            <a:endParaRPr sz="20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" name="Google Shape;265;p41">
            <a:extLst>
              <a:ext uri="{FF2B5EF4-FFF2-40B4-BE49-F238E27FC236}">
                <a16:creationId xmlns:a16="http://schemas.microsoft.com/office/drawing/2014/main" id="{2818E70B-28AD-4621-B8A9-370CB71E70A6}"/>
              </a:ext>
            </a:extLst>
          </p:cNvPr>
          <p:cNvSpPr/>
          <p:nvPr/>
        </p:nvSpPr>
        <p:spPr>
          <a:xfrm>
            <a:off x="782183" y="3852895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267;p41">
            <a:extLst>
              <a:ext uri="{FF2B5EF4-FFF2-40B4-BE49-F238E27FC236}">
                <a16:creationId xmlns:a16="http://schemas.microsoft.com/office/drawing/2014/main" id="{3777EDD1-2461-429D-BD82-090639A1F457}"/>
              </a:ext>
            </a:extLst>
          </p:cNvPr>
          <p:cNvSpPr txBox="1"/>
          <p:nvPr/>
        </p:nvSpPr>
        <p:spPr>
          <a:xfrm>
            <a:off x="1195783" y="3734855"/>
            <a:ext cx="30996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b="1" dirty="0">
                <a:latin typeface="Nunito Sans"/>
                <a:ea typeface="Nunito Sans"/>
                <a:cs typeface="Nunito Sans"/>
                <a:sym typeface="Nunito Sans"/>
              </a:rPr>
              <a:t>Расширение возможностей для саморазвития</a:t>
            </a:r>
            <a:endParaRPr sz="1700" b="1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/>
          <p:nvPr/>
        </p:nvSpPr>
        <p:spPr>
          <a:xfrm flipH="1">
            <a:off x="9350" y="25"/>
            <a:ext cx="3197100" cy="5143500"/>
          </a:xfrm>
          <a:prstGeom prst="rect">
            <a:avLst/>
          </a:prstGeom>
          <a:solidFill>
            <a:srgbClr val="E9E4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42"/>
          <p:cNvSpPr/>
          <p:nvPr/>
        </p:nvSpPr>
        <p:spPr>
          <a:xfrm>
            <a:off x="451325" y="272700"/>
            <a:ext cx="5237700" cy="38460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5" name="Google Shape;275;p42"/>
          <p:cNvPicPr preferRelativeResize="0"/>
          <p:nvPr/>
        </p:nvPicPr>
        <p:blipFill rotWithShape="1">
          <a:blip r:embed="rId3">
            <a:alphaModFix/>
          </a:blip>
          <a:srcRect t="20779" b="20785"/>
          <a:stretch/>
        </p:blipFill>
        <p:spPr>
          <a:xfrm>
            <a:off x="4682750" y="2139200"/>
            <a:ext cx="4400700" cy="2571600"/>
          </a:xfrm>
          <a:prstGeom prst="roundRect">
            <a:avLst>
              <a:gd name="adj" fmla="val 13246"/>
            </a:avLst>
          </a:prstGeom>
          <a:noFill/>
          <a:ln>
            <a:noFill/>
          </a:ln>
        </p:spPr>
      </p:pic>
      <p:sp>
        <p:nvSpPr>
          <p:cNvPr id="276" name="Google Shape;276;p42"/>
          <p:cNvSpPr txBox="1"/>
          <p:nvPr/>
        </p:nvSpPr>
        <p:spPr>
          <a:xfrm>
            <a:off x="893925" y="1499800"/>
            <a:ext cx="3635100" cy="230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ru-RU" dirty="0">
                <a:solidFill>
                  <a:schemeClr val="lt1"/>
                </a:solidFill>
              </a:rPr>
              <a:t>Не все ИИ бесплатны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endParaRPr lang="ru-RU" dirty="0">
              <a:solidFill>
                <a:schemeClr val="lt1"/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ru-RU" dirty="0">
                <a:solidFill>
                  <a:schemeClr val="lt1"/>
                </a:solidFill>
              </a:rPr>
              <a:t>Злоупотребление ИИ делает человека неспособным к самостоятельному поиску информации и приводит к неспособности человека думать своей головой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endParaRPr lang="ru-RU" dirty="0">
              <a:solidFill>
                <a:schemeClr val="lt1"/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ru-RU" dirty="0">
                <a:solidFill>
                  <a:schemeClr val="lt1"/>
                </a:solidFill>
              </a:rPr>
              <a:t>Возможные ошибки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77" name="Google Shape;277;p42"/>
          <p:cNvSpPr txBox="1"/>
          <p:nvPr/>
        </p:nvSpPr>
        <p:spPr>
          <a:xfrm>
            <a:off x="936975" y="522400"/>
            <a:ext cx="3549000" cy="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5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Вызовы и ограничения</a:t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5"/>
          <p:cNvSpPr/>
          <p:nvPr/>
        </p:nvSpPr>
        <p:spPr>
          <a:xfrm>
            <a:off x="4485275" y="0"/>
            <a:ext cx="46587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45"/>
          <p:cNvSpPr/>
          <p:nvPr/>
        </p:nvSpPr>
        <p:spPr>
          <a:xfrm>
            <a:off x="704700" y="426075"/>
            <a:ext cx="7734600" cy="36390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5"/>
          <p:cNvSpPr txBox="1"/>
          <p:nvPr/>
        </p:nvSpPr>
        <p:spPr>
          <a:xfrm>
            <a:off x="4485275" y="972625"/>
            <a:ext cx="34770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lt1"/>
                </a:solidFill>
              </a:rPr>
              <a:t>ИИ с каждым годом всё больше вливается в повседневную человеческую жизнь, тем самым влияя и на процесс обучения.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lt1"/>
                </a:solidFill>
              </a:rPr>
              <a:t>ИИ помог нам интерпретировать сложные вещи простым языком.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304" name="Google Shape;304;p45"/>
          <p:cNvPicPr preferRelativeResize="0"/>
          <p:nvPr/>
        </p:nvPicPr>
        <p:blipFill rotWithShape="1">
          <a:blip r:embed="rId3">
            <a:alphaModFix/>
          </a:blip>
          <a:srcRect t="18090" b="18097"/>
          <a:stretch/>
        </p:blipFill>
        <p:spPr>
          <a:xfrm>
            <a:off x="356775" y="2393100"/>
            <a:ext cx="3714900" cy="2370600"/>
          </a:xfrm>
          <a:prstGeom prst="roundRect">
            <a:avLst>
              <a:gd name="adj" fmla="val 13262"/>
            </a:avLst>
          </a:prstGeom>
          <a:noFill/>
          <a:ln>
            <a:noFill/>
          </a:ln>
        </p:spPr>
      </p:pic>
      <p:sp>
        <p:nvSpPr>
          <p:cNvPr id="305" name="Google Shape;305;p45"/>
          <p:cNvSpPr txBox="1"/>
          <p:nvPr/>
        </p:nvSpPr>
        <p:spPr>
          <a:xfrm>
            <a:off x="1071550" y="905625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Заключение</a:t>
            </a:r>
            <a:endParaRPr sz="2100" b="1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/>
          <p:nvPr/>
        </p:nvSpPr>
        <p:spPr>
          <a:xfrm>
            <a:off x="4485275" y="0"/>
            <a:ext cx="46587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7"/>
          <p:cNvSpPr/>
          <p:nvPr/>
        </p:nvSpPr>
        <p:spPr>
          <a:xfrm>
            <a:off x="704700" y="426075"/>
            <a:ext cx="7734600" cy="36390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7"/>
          <p:cNvSpPr txBox="1"/>
          <p:nvPr/>
        </p:nvSpPr>
        <p:spPr>
          <a:xfrm>
            <a:off x="4485275" y="972625"/>
            <a:ext cx="34770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lt1"/>
                </a:solidFill>
              </a:rPr>
              <a:t>Цель презентации – показать, как ИИ помогает в обучении.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14" name="Google Shape;114;p27"/>
          <p:cNvPicPr preferRelativeResize="0"/>
          <p:nvPr/>
        </p:nvPicPr>
        <p:blipFill rotWithShape="1">
          <a:blip r:embed="rId3">
            <a:alphaModFix/>
          </a:blip>
          <a:srcRect t="18090" b="18097"/>
          <a:stretch/>
        </p:blipFill>
        <p:spPr>
          <a:xfrm>
            <a:off x="356775" y="2393100"/>
            <a:ext cx="3714900" cy="2370600"/>
          </a:xfrm>
          <a:prstGeom prst="roundRect">
            <a:avLst>
              <a:gd name="adj" fmla="val 13262"/>
            </a:avLst>
          </a:prstGeom>
          <a:noFill/>
          <a:ln>
            <a:noFill/>
          </a:ln>
        </p:spPr>
      </p:pic>
      <p:sp>
        <p:nvSpPr>
          <p:cNvPr id="115" name="Google Shape;115;p27"/>
          <p:cNvSpPr txBox="1"/>
          <p:nvPr/>
        </p:nvSpPr>
        <p:spPr>
          <a:xfrm>
            <a:off x="1071550" y="905625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5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Введение</a:t>
            </a:r>
            <a:endParaRPr sz="45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483C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6"/>
          <p:cNvSpPr/>
          <p:nvPr/>
        </p:nvSpPr>
        <p:spPr>
          <a:xfrm>
            <a:off x="1861375" y="1002875"/>
            <a:ext cx="5842500" cy="2674200"/>
          </a:xfrm>
          <a:prstGeom prst="rect">
            <a:avLst/>
          </a:prstGeom>
          <a:solidFill>
            <a:srgbClr val="36483C"/>
          </a:solidFill>
          <a:ln w="9525" cap="flat" cmpd="sng">
            <a:solidFill>
              <a:srgbClr val="36483C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1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Спасибо за внимание!</a:t>
            </a:r>
            <a:endParaRPr sz="4100" b="1" dirty="0">
              <a:solidFill>
                <a:schemeClr val="lt1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/>
          <p:nvPr/>
        </p:nvSpPr>
        <p:spPr>
          <a:xfrm flipH="1">
            <a:off x="9350" y="25"/>
            <a:ext cx="3197100" cy="5143500"/>
          </a:xfrm>
          <a:prstGeom prst="rect">
            <a:avLst/>
          </a:prstGeom>
          <a:solidFill>
            <a:srgbClr val="E9E4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9"/>
          <p:cNvSpPr/>
          <p:nvPr/>
        </p:nvSpPr>
        <p:spPr>
          <a:xfrm>
            <a:off x="451325" y="272700"/>
            <a:ext cx="5237700" cy="38460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4" name="Google Shape;134;p29"/>
          <p:cNvPicPr preferRelativeResize="0"/>
          <p:nvPr/>
        </p:nvPicPr>
        <p:blipFill rotWithShape="1">
          <a:blip r:embed="rId3">
            <a:alphaModFix/>
          </a:blip>
          <a:srcRect t="20779" b="20785"/>
          <a:stretch/>
        </p:blipFill>
        <p:spPr>
          <a:xfrm>
            <a:off x="4682750" y="2139200"/>
            <a:ext cx="4400700" cy="2571600"/>
          </a:xfrm>
          <a:prstGeom prst="roundRect">
            <a:avLst>
              <a:gd name="adj" fmla="val 13246"/>
            </a:avLst>
          </a:prstGeom>
          <a:noFill/>
          <a:ln>
            <a:noFill/>
          </a:ln>
        </p:spPr>
      </p:pic>
      <p:sp>
        <p:nvSpPr>
          <p:cNvPr id="135" name="Google Shape;135;p29"/>
          <p:cNvSpPr txBox="1"/>
          <p:nvPr/>
        </p:nvSpPr>
        <p:spPr>
          <a:xfrm>
            <a:off x="936975" y="1784000"/>
            <a:ext cx="3635100" cy="21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lt1"/>
                </a:solidFill>
              </a:rPr>
              <a:t>Искусственный интеллект – это способность машин обучаться и выполнять задачи, которые обычно требуют человеческого ума.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lt1"/>
                </a:solidFill>
              </a:rPr>
              <a:t>Примеры: распознавание речи, автодополнение кода.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6" name="Google Shape;136;p29"/>
          <p:cNvSpPr txBox="1"/>
          <p:nvPr/>
        </p:nvSpPr>
        <p:spPr>
          <a:xfrm>
            <a:off x="936975" y="522400"/>
            <a:ext cx="3549000" cy="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9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Что такое ИИ?</a:t>
            </a:r>
            <a:endParaRPr sz="3900">
              <a:solidFill>
                <a:schemeClr val="dk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/>
          <p:nvPr/>
        </p:nvSpPr>
        <p:spPr>
          <a:xfrm>
            <a:off x="7413900" y="0"/>
            <a:ext cx="17301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30"/>
          <p:cNvSpPr/>
          <p:nvPr/>
        </p:nvSpPr>
        <p:spPr>
          <a:xfrm>
            <a:off x="4485275" y="802775"/>
            <a:ext cx="3930600" cy="30567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3" name="Google Shape;143;p30"/>
          <p:cNvCxnSpPr/>
          <p:nvPr/>
        </p:nvCxnSpPr>
        <p:spPr>
          <a:xfrm>
            <a:off x="893300" y="35925"/>
            <a:ext cx="0" cy="50673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30"/>
          <p:cNvSpPr/>
          <p:nvPr/>
        </p:nvSpPr>
        <p:spPr>
          <a:xfrm>
            <a:off x="775700" y="661598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0"/>
          <p:cNvSpPr/>
          <p:nvPr/>
        </p:nvSpPr>
        <p:spPr>
          <a:xfrm>
            <a:off x="775700" y="1831473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30"/>
          <p:cNvSpPr/>
          <p:nvPr/>
        </p:nvSpPr>
        <p:spPr>
          <a:xfrm>
            <a:off x="775700" y="2977998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30"/>
          <p:cNvSpPr txBox="1"/>
          <p:nvPr/>
        </p:nvSpPr>
        <p:spPr>
          <a:xfrm>
            <a:off x="1194175" y="543558"/>
            <a:ext cx="313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latin typeface="Nunito Sans"/>
                <a:ea typeface="Nunito Sans"/>
                <a:cs typeface="Nunito Sans"/>
                <a:sym typeface="Nunito Sans"/>
              </a:rPr>
              <a:t>Персонализация образовательного процесса</a:t>
            </a:r>
            <a:endParaRPr sz="1800" b="1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8" name="Google Shape;148;p30"/>
          <p:cNvSpPr txBox="1"/>
          <p:nvPr/>
        </p:nvSpPr>
        <p:spPr>
          <a:xfrm>
            <a:off x="1189300" y="1713433"/>
            <a:ext cx="3134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b="1">
                <a:latin typeface="Nunito Sans"/>
                <a:ea typeface="Nunito Sans"/>
                <a:cs typeface="Nunito Sans"/>
                <a:sym typeface="Nunito Sans"/>
              </a:rPr>
              <a:t>Мгновенная обратная связь и адаптивное обучение</a:t>
            </a:r>
            <a:endParaRPr sz="1700" b="1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9" name="Google Shape;149;p30"/>
          <p:cNvSpPr txBox="1"/>
          <p:nvPr/>
        </p:nvSpPr>
        <p:spPr>
          <a:xfrm>
            <a:off x="1194175" y="2859958"/>
            <a:ext cx="31341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b="1">
                <a:latin typeface="Nunito Sans"/>
                <a:ea typeface="Nunito Sans"/>
                <a:cs typeface="Nunito Sans"/>
                <a:sym typeface="Nunito Sans"/>
              </a:rPr>
              <a:t>Доступ к огромному объёму информации</a:t>
            </a:r>
            <a:endParaRPr sz="1700" b="1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0" name="Google Shape;150;p30"/>
          <p:cNvSpPr txBox="1"/>
          <p:nvPr/>
        </p:nvSpPr>
        <p:spPr>
          <a:xfrm>
            <a:off x="4950575" y="1468875"/>
            <a:ext cx="30000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Роль ИИ в обучении</a:t>
            </a:r>
            <a:endParaRPr sz="23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" name="Google Shape;146;p30">
            <a:extLst>
              <a:ext uri="{FF2B5EF4-FFF2-40B4-BE49-F238E27FC236}">
                <a16:creationId xmlns:a16="http://schemas.microsoft.com/office/drawing/2014/main" id="{F424621F-47F6-4C66-8317-7BF25EF7DA11}"/>
              </a:ext>
            </a:extLst>
          </p:cNvPr>
          <p:cNvSpPr/>
          <p:nvPr/>
        </p:nvSpPr>
        <p:spPr>
          <a:xfrm>
            <a:off x="775700" y="4045477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49;p30">
            <a:extLst>
              <a:ext uri="{FF2B5EF4-FFF2-40B4-BE49-F238E27FC236}">
                <a16:creationId xmlns:a16="http://schemas.microsoft.com/office/drawing/2014/main" id="{FC7EE231-48B4-4FCE-8E21-057CFFD8BB9E}"/>
              </a:ext>
            </a:extLst>
          </p:cNvPr>
          <p:cNvSpPr txBox="1"/>
          <p:nvPr/>
        </p:nvSpPr>
        <p:spPr>
          <a:xfrm>
            <a:off x="1194175" y="3927437"/>
            <a:ext cx="31341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b="1" dirty="0">
                <a:latin typeface="Nunito Sans"/>
                <a:ea typeface="Nunito Sans"/>
                <a:cs typeface="Nunito Sans"/>
                <a:sym typeface="Nunito Sans"/>
              </a:rPr>
              <a:t>Экономия времени за</a:t>
            </a:r>
            <a:r>
              <a:rPr lang="en-US" sz="1700" b="1" dirty="0">
                <a:latin typeface="Nunito Sans"/>
                <a:ea typeface="Nunito Sans"/>
                <a:cs typeface="Nunito Sans"/>
                <a:sym typeface="Nunito Sans"/>
              </a:rPr>
              <a:t> </a:t>
            </a:r>
            <a:r>
              <a:rPr lang="ru" sz="1700" b="1" dirty="0">
                <a:latin typeface="Nunito Sans"/>
                <a:ea typeface="Nunito Sans"/>
                <a:cs typeface="Nunito Sans"/>
                <a:sym typeface="Nunito Sans"/>
              </a:rPr>
              <a:t>счёт сжатия информации</a:t>
            </a:r>
            <a:endParaRPr sz="1700" b="1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1"/>
          <p:cNvSpPr/>
          <p:nvPr/>
        </p:nvSpPr>
        <p:spPr>
          <a:xfrm>
            <a:off x="0" y="25"/>
            <a:ext cx="9144000" cy="5143500"/>
          </a:xfrm>
          <a:prstGeom prst="rect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1"/>
          <p:cNvSpPr txBox="1"/>
          <p:nvPr/>
        </p:nvSpPr>
        <p:spPr>
          <a:xfrm>
            <a:off x="4264325" y="1758700"/>
            <a:ext cx="42081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</a:rPr>
              <a:t>DeepSeek</a:t>
            </a:r>
            <a:r>
              <a:rPr lang="ru" dirty="0">
                <a:solidFill>
                  <a:schemeClr val="lt1"/>
                </a:solidFill>
              </a:rPr>
              <a:t> – для генерации идей и объяснения сложных тем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7" name="Google Shape;157;p31"/>
          <p:cNvSpPr txBox="1"/>
          <p:nvPr/>
        </p:nvSpPr>
        <p:spPr>
          <a:xfrm>
            <a:off x="4264200" y="2843200"/>
            <a:ext cx="42081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GitHub Copilot – для автодополнения и генерации кода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8" name="Google Shape;158;p31"/>
          <p:cNvSpPr txBox="1"/>
          <p:nvPr/>
        </p:nvSpPr>
        <p:spPr>
          <a:xfrm>
            <a:off x="4264200" y="3893800"/>
            <a:ext cx="4208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</a:rPr>
              <a:t>Codewars</a:t>
            </a:r>
            <a:r>
              <a:rPr lang="en-US" dirty="0">
                <a:solidFill>
                  <a:schemeClr val="lt1"/>
                </a:solidFill>
              </a:rPr>
              <a:t>, </a:t>
            </a:r>
            <a:r>
              <a:rPr lang="en-US" dirty="0" err="1">
                <a:solidFill>
                  <a:schemeClr val="lt1"/>
                </a:solidFill>
              </a:rPr>
              <a:t>LeetCode</a:t>
            </a:r>
            <a:r>
              <a:rPr lang="en-US" dirty="0">
                <a:solidFill>
                  <a:schemeClr val="lt1"/>
                </a:solidFill>
              </a:rPr>
              <a:t> – </a:t>
            </a:r>
            <a:r>
              <a:rPr lang="ru-RU" dirty="0">
                <a:solidFill>
                  <a:schemeClr val="lt1"/>
                </a:solidFill>
              </a:rPr>
              <a:t>платформа для практики навыков кодирования с элементами ИИ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59" name="Google Shape;159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636" r="16629"/>
          <a:stretch/>
        </p:blipFill>
        <p:spPr>
          <a:xfrm>
            <a:off x="398924" y="357100"/>
            <a:ext cx="2969100" cy="4449300"/>
          </a:xfrm>
          <a:prstGeom prst="roundRect">
            <a:avLst>
              <a:gd name="adj" fmla="val 397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0" name="Google Shape;160;p31"/>
          <p:cNvSpPr/>
          <p:nvPr/>
        </p:nvSpPr>
        <p:spPr>
          <a:xfrm>
            <a:off x="4017900" y="1877750"/>
            <a:ext cx="170100" cy="170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1"/>
          <p:cNvSpPr/>
          <p:nvPr/>
        </p:nvSpPr>
        <p:spPr>
          <a:xfrm>
            <a:off x="4017900" y="2944550"/>
            <a:ext cx="170100" cy="170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31"/>
          <p:cNvSpPr/>
          <p:nvPr/>
        </p:nvSpPr>
        <p:spPr>
          <a:xfrm>
            <a:off x="4017900" y="4011350"/>
            <a:ext cx="170100" cy="170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31"/>
          <p:cNvSpPr txBox="1"/>
          <p:nvPr/>
        </p:nvSpPr>
        <p:spPr>
          <a:xfrm>
            <a:off x="4264325" y="611200"/>
            <a:ext cx="4208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Обзор инструментов ИИ</a:t>
            </a:r>
            <a:endParaRPr sz="2800" b="1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4334825"/>
            <a:ext cx="9144000" cy="8088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2"/>
          <p:cNvSpPr/>
          <p:nvPr/>
        </p:nvSpPr>
        <p:spPr>
          <a:xfrm>
            <a:off x="4137375" y="25"/>
            <a:ext cx="5006700" cy="5143500"/>
          </a:xfrm>
          <a:prstGeom prst="rect">
            <a:avLst/>
          </a:prstGeom>
          <a:solidFill>
            <a:srgbClr val="E9E4D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0" name="Google Shape;170;p32"/>
          <p:cNvPicPr preferRelativeResize="0"/>
          <p:nvPr/>
        </p:nvPicPr>
        <p:blipFill rotWithShape="1">
          <a:blip r:embed="rId3">
            <a:alphaModFix/>
          </a:blip>
          <a:srcRect l="13438" r="13445"/>
          <a:stretch/>
        </p:blipFill>
        <p:spPr>
          <a:xfrm>
            <a:off x="930475" y="432826"/>
            <a:ext cx="2454300" cy="3356700"/>
          </a:xfrm>
          <a:prstGeom prst="roundRect">
            <a:avLst>
              <a:gd name="adj" fmla="val 15694"/>
            </a:avLst>
          </a:prstGeom>
          <a:noFill/>
          <a:ln>
            <a:noFill/>
          </a:ln>
        </p:spPr>
      </p:pic>
      <p:sp>
        <p:nvSpPr>
          <p:cNvPr id="171" name="Google Shape;171;p32"/>
          <p:cNvSpPr txBox="1"/>
          <p:nvPr/>
        </p:nvSpPr>
        <p:spPr>
          <a:xfrm>
            <a:off x="4522905" y="1466225"/>
            <a:ext cx="4128000" cy="26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ИИ помогает писать и оптимизировать код через автодополнение и подсказки.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Снижение времени на рутинные задачи.</a:t>
            </a:r>
            <a:endParaRPr sz="1800"/>
          </a:p>
        </p:txBody>
      </p:sp>
      <p:sp>
        <p:nvSpPr>
          <p:cNvPr id="172" name="Google Shape;172;p32"/>
          <p:cNvSpPr txBox="1"/>
          <p:nvPr/>
        </p:nvSpPr>
        <p:spPr>
          <a:xfrm>
            <a:off x="4572000" y="310300"/>
            <a:ext cx="40788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Генерация кода с помощью ИИ</a:t>
            </a:r>
            <a:endParaRPr sz="2100" b="1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625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69;p32">
            <a:extLst>
              <a:ext uri="{FF2B5EF4-FFF2-40B4-BE49-F238E27FC236}">
                <a16:creationId xmlns:a16="http://schemas.microsoft.com/office/drawing/2014/main" id="{D72B2852-09DC-48DF-BC84-A7C696824F52}"/>
              </a:ext>
            </a:extLst>
          </p:cNvPr>
          <p:cNvSpPr/>
          <p:nvPr/>
        </p:nvSpPr>
        <p:spPr>
          <a:xfrm>
            <a:off x="-37" y="2443797"/>
            <a:ext cx="9144075" cy="255906"/>
          </a:xfrm>
          <a:prstGeom prst="rect">
            <a:avLst/>
          </a:prstGeom>
          <a:solidFill>
            <a:srgbClr val="E9E4D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71E49A-CE11-4224-A786-E1C3BFDF7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233" y="1319801"/>
            <a:ext cx="6239533" cy="3509738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sp>
        <p:nvSpPr>
          <p:cNvPr id="12" name="Google Shape;172;p32">
            <a:extLst>
              <a:ext uri="{FF2B5EF4-FFF2-40B4-BE49-F238E27FC236}">
                <a16:creationId xmlns:a16="http://schemas.microsoft.com/office/drawing/2014/main" id="{D7A96CE8-B6EC-4144-80A3-099FBE872733}"/>
              </a:ext>
            </a:extLst>
          </p:cNvPr>
          <p:cNvSpPr txBox="1"/>
          <p:nvPr/>
        </p:nvSpPr>
        <p:spPr>
          <a:xfrm>
            <a:off x="2532599" y="184421"/>
            <a:ext cx="40788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Генерация кода при помощи </a:t>
            </a:r>
            <a:r>
              <a:rPr lang="en-US" sz="2400" b="1" dirty="0">
                <a:solidFill>
                  <a:schemeClr val="bg1"/>
                </a:solidFill>
                <a:latin typeface="Nunito Sans"/>
                <a:ea typeface="Nunito Sans"/>
                <a:cs typeface="Nunito Sans"/>
                <a:sym typeface="Nunito Sans"/>
              </a:rPr>
              <a:t>GitHub Copilot</a:t>
            </a:r>
            <a:endParaRPr sz="2400" b="1" dirty="0">
              <a:solidFill>
                <a:schemeClr val="bg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307436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/>
          <p:nvPr/>
        </p:nvSpPr>
        <p:spPr>
          <a:xfrm>
            <a:off x="7413900" y="0"/>
            <a:ext cx="17301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3"/>
          <p:cNvSpPr/>
          <p:nvPr/>
        </p:nvSpPr>
        <p:spPr>
          <a:xfrm>
            <a:off x="4485275" y="802775"/>
            <a:ext cx="3930600" cy="30567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9" name="Google Shape;179;p33"/>
          <p:cNvCxnSpPr/>
          <p:nvPr/>
        </p:nvCxnSpPr>
        <p:spPr>
          <a:xfrm>
            <a:off x="893300" y="35925"/>
            <a:ext cx="0" cy="50673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0" name="Google Shape;180;p33"/>
          <p:cNvSpPr/>
          <p:nvPr/>
        </p:nvSpPr>
        <p:spPr>
          <a:xfrm>
            <a:off x="775700" y="923815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3"/>
          <p:cNvSpPr/>
          <p:nvPr/>
        </p:nvSpPr>
        <p:spPr>
          <a:xfrm>
            <a:off x="775700" y="2093690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33"/>
          <p:cNvSpPr/>
          <p:nvPr/>
        </p:nvSpPr>
        <p:spPr>
          <a:xfrm>
            <a:off x="775700" y="3240215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33"/>
          <p:cNvSpPr txBox="1"/>
          <p:nvPr/>
        </p:nvSpPr>
        <p:spPr>
          <a:xfrm>
            <a:off x="1194175" y="805775"/>
            <a:ext cx="313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latin typeface="Nunito Sans"/>
                <a:ea typeface="Nunito Sans"/>
                <a:cs typeface="Nunito Sans"/>
                <a:sym typeface="Nunito Sans"/>
              </a:rPr>
              <a:t>Автоматический поиск ошибок</a:t>
            </a:r>
            <a:endParaRPr sz="1800" b="1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84" name="Google Shape;184;p33"/>
          <p:cNvSpPr txBox="1"/>
          <p:nvPr/>
        </p:nvSpPr>
        <p:spPr>
          <a:xfrm>
            <a:off x="1189300" y="1975650"/>
            <a:ext cx="3134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b="1">
                <a:latin typeface="Nunito Sans"/>
                <a:ea typeface="Nunito Sans"/>
                <a:cs typeface="Nunito Sans"/>
                <a:sym typeface="Nunito Sans"/>
              </a:rPr>
              <a:t>Рекомендации по исправлению кода</a:t>
            </a:r>
            <a:endParaRPr sz="1700" b="1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85" name="Google Shape;185;p33"/>
          <p:cNvSpPr txBox="1"/>
          <p:nvPr/>
        </p:nvSpPr>
        <p:spPr>
          <a:xfrm>
            <a:off x="1194175" y="3122175"/>
            <a:ext cx="31341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b="1">
                <a:latin typeface="Nunito Sans"/>
                <a:ea typeface="Nunito Sans"/>
                <a:cs typeface="Nunito Sans"/>
                <a:sym typeface="Nunito Sans"/>
              </a:rPr>
              <a:t>Интеграция с популярными IDE</a:t>
            </a:r>
            <a:endParaRPr sz="1700" b="1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86" name="Google Shape;186;p33"/>
          <p:cNvSpPr txBox="1"/>
          <p:nvPr/>
        </p:nvSpPr>
        <p:spPr>
          <a:xfrm>
            <a:off x="4950575" y="1468875"/>
            <a:ext cx="30000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Как ещё используется </a:t>
            </a:r>
            <a:r>
              <a:rPr lang="en-US" sz="20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GitHub Copilot.</a:t>
            </a:r>
          </a:p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Отладка и поиск ошибок</a:t>
            </a:r>
            <a:endParaRPr sz="2000" b="1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/>
          <p:nvPr/>
        </p:nvSpPr>
        <p:spPr>
          <a:xfrm>
            <a:off x="4485275" y="0"/>
            <a:ext cx="46587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4"/>
          <p:cNvSpPr/>
          <p:nvPr/>
        </p:nvSpPr>
        <p:spPr>
          <a:xfrm>
            <a:off x="704700" y="426075"/>
            <a:ext cx="7734600" cy="36390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34"/>
          <p:cNvSpPr txBox="1"/>
          <p:nvPr/>
        </p:nvSpPr>
        <p:spPr>
          <a:xfrm>
            <a:off x="4485275" y="972625"/>
            <a:ext cx="34770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ИИ помогает в пошаговом объяснении алгоритмов и рекомендациях по решению задач.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Быстрый поиск оптимальных решений.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94" name="Google Shape;194;p34"/>
          <p:cNvPicPr preferRelativeResize="0"/>
          <p:nvPr/>
        </p:nvPicPr>
        <p:blipFill rotWithShape="1">
          <a:blip r:embed="rId3">
            <a:alphaModFix/>
          </a:blip>
          <a:srcRect t="18090" b="18097"/>
          <a:stretch/>
        </p:blipFill>
        <p:spPr>
          <a:xfrm>
            <a:off x="356775" y="2393100"/>
            <a:ext cx="3714900" cy="2370600"/>
          </a:xfrm>
          <a:prstGeom prst="roundRect">
            <a:avLst>
              <a:gd name="adj" fmla="val 13262"/>
            </a:avLst>
          </a:prstGeom>
          <a:noFill/>
          <a:ln>
            <a:noFill/>
          </a:ln>
        </p:spPr>
      </p:pic>
      <p:sp>
        <p:nvSpPr>
          <p:cNvPr id="195" name="Google Shape;195;p34"/>
          <p:cNvSpPr txBox="1"/>
          <p:nvPr/>
        </p:nvSpPr>
        <p:spPr>
          <a:xfrm>
            <a:off x="1071550" y="905625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Решение задач и помощь с домашними заданиями</a:t>
            </a:r>
            <a:endParaRPr sz="20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366</Words>
  <Application>Microsoft Office PowerPoint</Application>
  <PresentationFormat>Экран (16:9)</PresentationFormat>
  <Paragraphs>69</Paragraphs>
  <Slides>20</Slides>
  <Notes>20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Nunito Sans</vt:lpstr>
      <vt:lpstr>Arial</vt:lpstr>
      <vt:lpstr>Nunito Sans SemiBold</vt:lpstr>
      <vt:lpstr>Balsamiq Sans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Denis</dc:creator>
  <cp:lastModifiedBy>Trg Ytr</cp:lastModifiedBy>
  <cp:revision>17</cp:revision>
  <dcterms:modified xsi:type="dcterms:W3CDTF">2025-03-06T04:33:12Z</dcterms:modified>
</cp:coreProperties>
</file>